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4"/>
  </p:notesMasterIdLst>
  <p:sldIdLst>
    <p:sldId id="256" r:id="rId2"/>
    <p:sldId id="257" r:id="rId3"/>
    <p:sldId id="260" r:id="rId4"/>
    <p:sldId id="276" r:id="rId5"/>
    <p:sldId id="282" r:id="rId6"/>
    <p:sldId id="278" r:id="rId7"/>
    <p:sldId id="301" r:id="rId8"/>
    <p:sldId id="306" r:id="rId9"/>
    <p:sldId id="308" r:id="rId10"/>
    <p:sldId id="310" r:id="rId11"/>
    <p:sldId id="311" r:id="rId12"/>
    <p:sldId id="328" r:id="rId13"/>
    <p:sldId id="312" r:id="rId14"/>
    <p:sldId id="309" r:id="rId15"/>
    <p:sldId id="293" r:id="rId16"/>
    <p:sldId id="294" r:id="rId17"/>
    <p:sldId id="303" r:id="rId18"/>
    <p:sldId id="304" r:id="rId19"/>
    <p:sldId id="305" r:id="rId20"/>
    <p:sldId id="300" r:id="rId21"/>
    <p:sldId id="313" r:id="rId22"/>
    <p:sldId id="314" r:id="rId23"/>
    <p:sldId id="326" r:id="rId24"/>
    <p:sldId id="327" r:id="rId25"/>
    <p:sldId id="319" r:id="rId26"/>
    <p:sldId id="322" r:id="rId27"/>
    <p:sldId id="320" r:id="rId28"/>
    <p:sldId id="323" r:id="rId29"/>
    <p:sldId id="325" r:id="rId30"/>
    <p:sldId id="324" r:id="rId31"/>
    <p:sldId id="329" r:id="rId32"/>
    <p:sldId id="275" r:id="rId33"/>
  </p:sldIdLst>
  <p:sldSz cx="9144000" cy="5143500" type="screen16x9"/>
  <p:notesSz cx="6858000" cy="9144000"/>
  <p:embeddedFontLs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Raleway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73647" autoAdjust="0"/>
  </p:normalViewPr>
  <p:slideViewPr>
    <p:cSldViewPr snapToGrid="0">
      <p:cViewPr>
        <p:scale>
          <a:sx n="78" d="100"/>
          <a:sy n="78" d="100"/>
        </p:scale>
        <p:origin x="300" y="-4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lina Craus" userId="bae62b9d695bbdd6" providerId="LiveId" clId="{A2B110E9-9E93-4465-A544-1D9ACF320E8C}"/>
    <pc:docChg chg="modSld">
      <pc:chgData name="Carolina Craus" userId="bae62b9d695bbdd6" providerId="LiveId" clId="{A2B110E9-9E93-4465-A544-1D9ACF320E8C}" dt="2023-04-12T22:21:46.444" v="14" actId="20577"/>
      <pc:docMkLst>
        <pc:docMk/>
      </pc:docMkLst>
      <pc:sldChg chg="modNotesTx">
        <pc:chgData name="Carolina Craus" userId="bae62b9d695bbdd6" providerId="LiveId" clId="{A2B110E9-9E93-4465-A544-1D9ACF320E8C}" dt="2023-04-12T22:21:07.426" v="0" actId="20577"/>
        <pc:sldMkLst>
          <pc:docMk/>
          <pc:sldMk cId="0" sldId="256"/>
        </pc:sldMkLst>
      </pc:sldChg>
      <pc:sldChg chg="modNotesTx">
        <pc:chgData name="Carolina Craus" userId="bae62b9d695bbdd6" providerId="LiveId" clId="{A2B110E9-9E93-4465-A544-1D9ACF320E8C}" dt="2023-04-12T22:21:10.090" v="1" actId="20577"/>
        <pc:sldMkLst>
          <pc:docMk/>
          <pc:sldMk cId="0" sldId="257"/>
        </pc:sldMkLst>
      </pc:sldChg>
      <pc:sldChg chg="modNotesTx">
        <pc:chgData name="Carolina Craus" userId="bae62b9d695bbdd6" providerId="LiveId" clId="{A2B110E9-9E93-4465-A544-1D9ACF320E8C}" dt="2023-04-12T22:21:13.614" v="2" actId="20577"/>
        <pc:sldMkLst>
          <pc:docMk/>
          <pc:sldMk cId="0" sldId="260"/>
        </pc:sldMkLst>
      </pc:sldChg>
      <pc:sldChg chg="modNotesTx">
        <pc:chgData name="Carolina Craus" userId="bae62b9d695bbdd6" providerId="LiveId" clId="{A2B110E9-9E93-4465-A544-1D9ACF320E8C}" dt="2023-04-12T22:21:20.617" v="4" actId="20577"/>
        <pc:sldMkLst>
          <pc:docMk/>
          <pc:sldMk cId="2604156080" sldId="276"/>
        </pc:sldMkLst>
      </pc:sldChg>
      <pc:sldChg chg="modNotesTx">
        <pc:chgData name="Carolina Craus" userId="bae62b9d695bbdd6" providerId="LiveId" clId="{A2B110E9-9E93-4465-A544-1D9ACF320E8C}" dt="2023-04-12T22:21:25.835" v="6" actId="20577"/>
        <pc:sldMkLst>
          <pc:docMk/>
          <pc:sldMk cId="3850674925" sldId="278"/>
        </pc:sldMkLst>
      </pc:sldChg>
      <pc:sldChg chg="modNotesTx">
        <pc:chgData name="Carolina Craus" userId="bae62b9d695bbdd6" providerId="LiveId" clId="{A2B110E9-9E93-4465-A544-1D9ACF320E8C}" dt="2023-04-12T22:21:22.777" v="5" actId="20577"/>
        <pc:sldMkLst>
          <pc:docMk/>
          <pc:sldMk cId="769135001" sldId="282"/>
        </pc:sldMkLst>
      </pc:sldChg>
      <pc:sldChg chg="modNotesTx">
        <pc:chgData name="Carolina Craus" userId="bae62b9d695bbdd6" providerId="LiveId" clId="{A2B110E9-9E93-4465-A544-1D9ACF320E8C}" dt="2023-04-12T22:21:28.073" v="7" actId="20577"/>
        <pc:sldMkLst>
          <pc:docMk/>
          <pc:sldMk cId="2746955582" sldId="301"/>
        </pc:sldMkLst>
      </pc:sldChg>
      <pc:sldChg chg="modNotesTx">
        <pc:chgData name="Carolina Craus" userId="bae62b9d695bbdd6" providerId="LiveId" clId="{A2B110E9-9E93-4465-A544-1D9ACF320E8C}" dt="2023-04-12T22:21:31.143" v="8" actId="20577"/>
        <pc:sldMkLst>
          <pc:docMk/>
          <pc:sldMk cId="3579624159" sldId="306"/>
        </pc:sldMkLst>
      </pc:sldChg>
      <pc:sldChg chg="modNotesTx">
        <pc:chgData name="Carolina Craus" userId="bae62b9d695bbdd6" providerId="LiveId" clId="{A2B110E9-9E93-4465-A544-1D9ACF320E8C}" dt="2023-04-12T22:21:33.500" v="9" actId="20577"/>
        <pc:sldMkLst>
          <pc:docMk/>
          <pc:sldMk cId="3004351000" sldId="308"/>
        </pc:sldMkLst>
      </pc:sldChg>
      <pc:sldChg chg="modNotesTx">
        <pc:chgData name="Carolina Craus" userId="bae62b9d695bbdd6" providerId="LiveId" clId="{A2B110E9-9E93-4465-A544-1D9ACF320E8C}" dt="2023-04-12T22:21:46.444" v="14" actId="20577"/>
        <pc:sldMkLst>
          <pc:docMk/>
          <pc:sldMk cId="2424990968" sldId="309"/>
        </pc:sldMkLst>
      </pc:sldChg>
      <pc:sldChg chg="modNotesTx">
        <pc:chgData name="Carolina Craus" userId="bae62b9d695bbdd6" providerId="LiveId" clId="{A2B110E9-9E93-4465-A544-1D9ACF320E8C}" dt="2023-04-12T22:21:35.650" v="10" actId="20577"/>
        <pc:sldMkLst>
          <pc:docMk/>
          <pc:sldMk cId="3618412313" sldId="310"/>
        </pc:sldMkLst>
      </pc:sldChg>
      <pc:sldChg chg="modNotesTx">
        <pc:chgData name="Carolina Craus" userId="bae62b9d695bbdd6" providerId="LiveId" clId="{A2B110E9-9E93-4465-A544-1D9ACF320E8C}" dt="2023-04-12T22:21:38.307" v="11" actId="20577"/>
        <pc:sldMkLst>
          <pc:docMk/>
          <pc:sldMk cId="3850847422" sldId="311"/>
        </pc:sldMkLst>
      </pc:sldChg>
      <pc:sldChg chg="modNotesTx">
        <pc:chgData name="Carolina Craus" userId="bae62b9d695bbdd6" providerId="LiveId" clId="{A2B110E9-9E93-4465-A544-1D9ACF320E8C}" dt="2023-04-12T22:21:43.510" v="13" actId="20577"/>
        <pc:sldMkLst>
          <pc:docMk/>
          <pc:sldMk cId="3650616390" sldId="312"/>
        </pc:sldMkLst>
      </pc:sldChg>
      <pc:sldChg chg="modNotesTx">
        <pc:chgData name="Carolina Craus" userId="bae62b9d695bbdd6" providerId="LiveId" clId="{A2B110E9-9E93-4465-A544-1D9ACF320E8C}" dt="2023-04-12T22:21:41.488" v="12" actId="20577"/>
        <pc:sldMkLst>
          <pc:docMk/>
          <pc:sldMk cId="2880998697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43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88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23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34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19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46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13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77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86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31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77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30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338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1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2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01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6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968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56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7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9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5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7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1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5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 dirty="0">
                <a:latin typeface="Raleway"/>
                <a:ea typeface="Raleway"/>
                <a:cs typeface="Raleway"/>
                <a:sym typeface="Raleway"/>
              </a:rPr>
              <a:t>DS 6372</a:t>
            </a:r>
            <a:endParaRPr sz="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 dirty="0">
                <a:latin typeface="Raleway"/>
                <a:ea typeface="Raleway"/>
                <a:cs typeface="Raleway"/>
                <a:sym typeface="Raleway"/>
              </a:rPr>
              <a:t>DS 6372</a:t>
            </a:r>
            <a:endParaRPr lang="en-GB" sz="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0.mp4"/><Relationship Id="rId7" Type="http://schemas.openxmlformats.org/officeDocument/2006/relationships/image" Target="../media/image32.png"/><Relationship Id="rId2" Type="http://schemas.microsoft.com/office/2007/relationships/media" Target="../media/media10.mp4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1.mp4"/><Relationship Id="rId7" Type="http://schemas.openxmlformats.org/officeDocument/2006/relationships/image" Target="../media/image34.png"/><Relationship Id="rId2" Type="http://schemas.microsoft.com/office/2007/relationships/media" Target="../media/media11.mp4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video" Target="../media/media12.mp4"/><Relationship Id="rId7" Type="http://schemas.openxmlformats.org/officeDocument/2006/relationships/image" Target="../media/image36.png"/><Relationship Id="rId2" Type="http://schemas.microsoft.com/office/2007/relationships/media" Target="../media/media12.mp4"/><Relationship Id="rId1" Type="http://schemas.openxmlformats.org/officeDocument/2006/relationships/tags" Target="../tags/tag8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video" Target="../media/media13.mp4"/><Relationship Id="rId7" Type="http://schemas.openxmlformats.org/officeDocument/2006/relationships/image" Target="../media/image39.png"/><Relationship Id="rId2" Type="http://schemas.microsoft.com/office/2007/relationships/media" Target="../media/media13.mp4"/><Relationship Id="rId1" Type="http://schemas.openxmlformats.org/officeDocument/2006/relationships/tags" Target="../tags/tag9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video" Target="../media/media14.mp4"/><Relationship Id="rId7" Type="http://schemas.openxmlformats.org/officeDocument/2006/relationships/image" Target="../media/image42.png"/><Relationship Id="rId2" Type="http://schemas.microsoft.com/office/2007/relationships/media" Target="../media/media14.mp4"/><Relationship Id="rId1" Type="http://schemas.openxmlformats.org/officeDocument/2006/relationships/tags" Target="../tags/tag10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6.mp4"/><Relationship Id="rId7" Type="http://schemas.openxmlformats.org/officeDocument/2006/relationships/image" Target="../media/image8.png"/><Relationship Id="rId2" Type="http://schemas.microsoft.com/office/2007/relationships/media" Target="../media/media6.mp4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video" Target="../media/media7.mp4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microsoft.com/office/2007/relationships/media" Target="../media/media7.mp4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p4"/><Relationship Id="rId7" Type="http://schemas.openxmlformats.org/officeDocument/2006/relationships/image" Target="../media/image28.png"/><Relationship Id="rId2" Type="http://schemas.microsoft.com/office/2007/relationships/media" Target="../media/media8.mp4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9.mp4"/><Relationship Id="rId7" Type="http://schemas.openxmlformats.org/officeDocument/2006/relationships/image" Target="../media/image30.png"/><Relationship Id="rId2" Type="http://schemas.microsoft.com/office/2007/relationships/media" Target="../media/media9.mp4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5234028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solidFill>
                  <a:srgbClr val="000000"/>
                </a:solidFill>
              </a:rPr>
              <a:t>Bank Marketing Analysis</a:t>
            </a:r>
            <a:endParaRPr dirty="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Daniel Chang, Carolina </a:t>
            </a:r>
            <a:r>
              <a:rPr lang="en-GB" sz="1400" b="1" dirty="0" err="1"/>
              <a:t>Craus</a:t>
            </a:r>
            <a:r>
              <a:rPr lang="en-GB" sz="1400" b="1" dirty="0"/>
              <a:t>, Andrew Yule</a:t>
            </a:r>
            <a:endParaRPr sz="1400" b="1" dirty="0"/>
          </a:p>
        </p:txBody>
      </p:sp>
      <p:pic>
        <p:nvPicPr>
          <p:cNvPr id="145" name="Video 144">
            <a:hlinkClick r:id="" action="ppaction://media"/>
            <a:extLst>
              <a:ext uri="{FF2B5EF4-FFF2-40B4-BE49-F238E27FC236}">
                <a16:creationId xmlns:a16="http://schemas.microsoft.com/office/drawing/2014/main" id="{CD24B141-C086-7986-8267-727C94D90E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75"/>
    </mc:Choice>
    <mc:Fallback>
      <p:transition spd="slow" advTm="12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Exploratory Data Analysis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Relationship between Age and Term Deposit Subscriptions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B13F08B-AEE4-4C95-21B6-8DF753ECA5AD}"/>
              </a:ext>
            </a:extLst>
          </p:cNvPr>
          <p:cNvSpPr txBox="1">
            <a:spLocks/>
          </p:cNvSpPr>
          <p:nvPr/>
        </p:nvSpPr>
        <p:spPr>
          <a:xfrm>
            <a:off x="725850" y="1761143"/>
            <a:ext cx="2579412" cy="2332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Age seems like it could potentially affect the results of subscriptions to term renewals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Many of the clients are between 30-45 years old</a:t>
            </a:r>
          </a:p>
          <a:p>
            <a:r>
              <a:rPr lang="en-US" dirty="0"/>
              <a:t>Data is unbalanced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5EEDC-AFCB-2FFC-4B55-FE4847E48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617" y="1630016"/>
            <a:ext cx="5228451" cy="32267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421005-26B9-6555-1F56-A6C4C869FD97}"/>
              </a:ext>
            </a:extLst>
          </p:cNvPr>
          <p:cNvSpPr/>
          <p:nvPr/>
        </p:nvSpPr>
        <p:spPr>
          <a:xfrm>
            <a:off x="4939749" y="1928191"/>
            <a:ext cx="795130" cy="2792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73288248-D5E7-CF50-D6F5-9F2E2A1BD52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8412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21"/>
    </mc:Choice>
    <mc:Fallback>
      <p:transition spd="slow" advTm="25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Exploratory Data Analysis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Relationship between Job Type and Term Deposit Subscriptions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B13F08B-AEE4-4C95-21B6-8DF753ECA5AD}"/>
              </a:ext>
            </a:extLst>
          </p:cNvPr>
          <p:cNvSpPr txBox="1">
            <a:spLocks/>
          </p:cNvSpPr>
          <p:nvPr/>
        </p:nvSpPr>
        <p:spPr>
          <a:xfrm>
            <a:off x="302004" y="1945700"/>
            <a:ext cx="2877423" cy="28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The Student and Retired categories have the highest percent of subscriptions 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Over 20% of each group subscribing to a term deposit </a:t>
            </a:r>
          </a:p>
          <a:p>
            <a:r>
              <a:rPr lang="en-US" dirty="0"/>
              <a:t>Services, housemaid, entrepreneur, and blue-collar job types have smallest subscription rates below 10%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009A0-2E01-1AA4-F0E7-9DED124DA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9152" y="1761142"/>
            <a:ext cx="5373303" cy="33176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5914CF-5B21-72B6-C182-BE63B04ACBAF}"/>
              </a:ext>
            </a:extLst>
          </p:cNvPr>
          <p:cNvSpPr/>
          <p:nvPr/>
        </p:nvSpPr>
        <p:spPr>
          <a:xfrm>
            <a:off x="3670029" y="1945700"/>
            <a:ext cx="742945" cy="30578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875D3253-053E-B1B6-D022-776DC532A52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084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66"/>
    </mc:Choice>
    <mc:Fallback>
      <p:transition spd="slow" advTm="26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Exploratory Data Analysis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Relationship between Call Duration and Subscriptions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B13F08B-AEE4-4C95-21B6-8DF753ECA5AD}"/>
              </a:ext>
            </a:extLst>
          </p:cNvPr>
          <p:cNvSpPr txBox="1">
            <a:spLocks/>
          </p:cNvSpPr>
          <p:nvPr/>
        </p:nvSpPr>
        <p:spPr>
          <a:xfrm flipH="1">
            <a:off x="2742719" y="4019375"/>
            <a:ext cx="1098958" cy="65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F771B-6B50-0C92-A6C0-DED551FFA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313" y="596332"/>
            <a:ext cx="3699687" cy="228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961BDE-A522-A062-5AF2-B8FC0FFB6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387" y="2879568"/>
            <a:ext cx="3485041" cy="215076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3C16D0-5DC3-72CE-B3A5-A8D9C48FC76D}"/>
              </a:ext>
            </a:extLst>
          </p:cNvPr>
          <p:cNvSpPr txBox="1">
            <a:spLocks/>
          </p:cNvSpPr>
          <p:nvPr/>
        </p:nvSpPr>
        <p:spPr>
          <a:xfrm>
            <a:off x="302004" y="1945700"/>
            <a:ext cx="4269996" cy="28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b="1" dirty="0"/>
              <a:t>Call Duration</a:t>
            </a:r>
            <a:r>
              <a:rPr lang="en-US" dirty="0"/>
              <a:t>: Last contact duration, in seconds 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We see a more normal distribution looking at the graph of the log transformed Duration variable </a:t>
            </a:r>
          </a:p>
          <a:p>
            <a:r>
              <a:rPr lang="en-US" dirty="0"/>
              <a:t>Call Duration between 250-500 seconds (around 4-8 minutes) seem to highly increase the chances of a client subscribing to a term deposit </a:t>
            </a:r>
          </a:p>
          <a:p>
            <a:pPr lvl="1"/>
            <a:r>
              <a:rPr lang="en-US" dirty="0"/>
              <a:t>No term deposit subscriptions under 200 seconds  (around 3 minutes) </a:t>
            </a:r>
          </a:p>
        </p:txBody>
      </p:sp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EE84DEB3-BF91-F87D-E67B-ABDF6CDCCB1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99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1"/>
    </mc:Choice>
    <mc:Fallback>
      <p:transition spd="slow" advTm="30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Exploratory Data Analysis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Loess Plots for Age and Previous Days variables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B13F08B-AEE4-4C95-21B6-8DF753ECA5AD}"/>
              </a:ext>
            </a:extLst>
          </p:cNvPr>
          <p:cNvSpPr txBox="1">
            <a:spLocks/>
          </p:cNvSpPr>
          <p:nvPr/>
        </p:nvSpPr>
        <p:spPr>
          <a:xfrm>
            <a:off x="421267" y="1994449"/>
            <a:ext cx="4060926" cy="2775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Age could be expected to be part of the model, however, it was not significant in the models</a:t>
            </a:r>
          </a:p>
          <a:p>
            <a:pPr>
              <a:spcAft>
                <a:spcPts val="600"/>
              </a:spcAft>
            </a:pPr>
            <a:r>
              <a:rPr lang="en-US" dirty="0" err="1"/>
              <a:t>Pdays</a:t>
            </a:r>
            <a:r>
              <a:rPr lang="en-US" dirty="0"/>
              <a:t> is expected to be part of the model, showing a non-linear relationship exists</a:t>
            </a:r>
          </a:p>
          <a:p>
            <a:pPr>
              <a:lnSpc>
                <a:spcPct val="100000"/>
              </a:lnSpc>
            </a:pPr>
            <a:r>
              <a:rPr lang="en-US" dirty="0"/>
              <a:t>Majority of Loess plots suggest potential non-linear relationships between the response variables and term renewal subscriptions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Need to be investigated further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a guarantee</a:t>
            </a:r>
          </a:p>
          <a:p>
            <a:pPr lvl="1">
              <a:spcAft>
                <a:spcPts val="600"/>
              </a:spcAft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B54F2-CC3C-F270-CBF5-AD875C68F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733" y="678396"/>
            <a:ext cx="3263193" cy="2013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BA5B4-79C7-BE63-3C20-C1AA9E55D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733" y="2857207"/>
            <a:ext cx="3162247" cy="19515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D0E03-443F-D359-1F98-DD5743C83E0F}"/>
              </a:ext>
            </a:extLst>
          </p:cNvPr>
          <p:cNvSpPr txBox="1">
            <a:spLocks/>
          </p:cNvSpPr>
          <p:nvPr/>
        </p:nvSpPr>
        <p:spPr>
          <a:xfrm>
            <a:off x="2992465" y="4057570"/>
            <a:ext cx="2133600" cy="85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endParaRPr lang="en-US" dirty="0"/>
          </a:p>
        </p:txBody>
      </p:sp>
      <p:pic>
        <p:nvPicPr>
          <p:cNvPr id="40" name="Video 39">
            <a:hlinkClick r:id="" action="ppaction://media"/>
            <a:extLst>
              <a:ext uri="{FF2B5EF4-FFF2-40B4-BE49-F238E27FC236}">
                <a16:creationId xmlns:a16="http://schemas.microsoft.com/office/drawing/2014/main" id="{EDDD0BAF-1DF3-048C-0E90-78A9C2C6C60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61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87"/>
    </mc:Choice>
    <mc:Fallback>
      <p:transition spd="slow" advTm="45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Exploratory Data Analysis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Correlation Plot and Heatmap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B13F08B-AEE4-4C95-21B6-8DF753ECA5AD}"/>
              </a:ext>
            </a:extLst>
          </p:cNvPr>
          <p:cNvSpPr txBox="1">
            <a:spLocks/>
          </p:cNvSpPr>
          <p:nvPr/>
        </p:nvSpPr>
        <p:spPr>
          <a:xfrm>
            <a:off x="725850" y="1761143"/>
            <a:ext cx="515721" cy="152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80CB5-D47D-F7CE-5EC3-BF50DC366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09368"/>
            <a:ext cx="4793434" cy="2958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E9141-2AC9-294A-243D-B52BCE5A6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434" y="1941386"/>
            <a:ext cx="4365596" cy="269419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2E1ABB-8023-4ADC-BEFB-5F1E561C4FE5}"/>
              </a:ext>
            </a:extLst>
          </p:cNvPr>
          <p:cNvSpPr txBox="1">
            <a:spLocks/>
          </p:cNvSpPr>
          <p:nvPr/>
        </p:nvSpPr>
        <p:spPr>
          <a:xfrm>
            <a:off x="5548446" y="1177185"/>
            <a:ext cx="3872391" cy="583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No very highly correlated variables or multicollinearity present </a:t>
            </a:r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ED4CD2B4-ACF0-79F9-A9D6-37082A7C5E0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4990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87"/>
    </mc:Choice>
    <mc:Fallback>
      <p:transition spd="slow" advTm="24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AB8-4CAC-56EE-6EF0-25499C3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 1</a:t>
            </a:r>
          </a:p>
        </p:txBody>
      </p:sp>
    </p:spTree>
    <p:extLst>
      <p:ext uri="{BB962C8B-B14F-4D97-AF65-F5344CB8AC3E}">
        <p14:creationId xmlns:p14="http://schemas.microsoft.com/office/powerpoint/2010/main" val="3764461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1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Recapping the Primary Goal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A4736F-1EF9-09F0-5145-9AB37B5FE409}"/>
              </a:ext>
            </a:extLst>
          </p:cNvPr>
          <p:cNvSpPr txBox="1">
            <a:spLocks/>
          </p:cNvSpPr>
          <p:nvPr/>
        </p:nvSpPr>
        <p:spPr>
          <a:xfrm>
            <a:off x="725850" y="1761143"/>
            <a:ext cx="7688700" cy="85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b="1" dirty="0"/>
              <a:t>Primary goal: </a:t>
            </a:r>
            <a:r>
              <a:rPr lang="en-US" dirty="0"/>
              <a:t>Can we make a </a:t>
            </a:r>
            <a:r>
              <a:rPr lang="en-US" u="sng" dirty="0"/>
              <a:t>highly interpretable</a:t>
            </a:r>
            <a:r>
              <a:rPr lang="en-US" dirty="0"/>
              <a:t> model that helps to better gain inference on what leads to successfully signing clients to new term deposits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Note: Data was split into two datasets for training and validation using a 70/30 split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5AEDED-9AE4-E864-615F-1DD09AB34814}"/>
              </a:ext>
            </a:extLst>
          </p:cNvPr>
          <p:cNvGrpSpPr/>
          <p:nvPr/>
        </p:nvGrpSpPr>
        <p:grpSpPr>
          <a:xfrm>
            <a:off x="515394" y="2997197"/>
            <a:ext cx="8113212" cy="1005840"/>
            <a:chOff x="515394" y="2997197"/>
            <a:chExt cx="8113212" cy="10058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957573-30D3-4E27-9E18-56D2A6B4368C}"/>
                </a:ext>
              </a:extLst>
            </p:cNvPr>
            <p:cNvSpPr/>
            <p:nvPr/>
          </p:nvSpPr>
          <p:spPr>
            <a:xfrm>
              <a:off x="3611880" y="2997197"/>
              <a:ext cx="1920240" cy="10058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Selection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729A82-735C-7A6D-FEEC-AFFC52E95A03}"/>
                </a:ext>
              </a:extLst>
            </p:cNvPr>
            <p:cNvSpPr/>
            <p:nvPr/>
          </p:nvSpPr>
          <p:spPr>
            <a:xfrm>
              <a:off x="515394" y="3140886"/>
              <a:ext cx="1828800" cy="7184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17 Variables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F70714E-EFC6-2B2F-A8C0-39BE5507BA5C}"/>
                </a:ext>
              </a:extLst>
            </p:cNvPr>
            <p:cNvCxnSpPr>
              <a:stCxn id="11" idx="3"/>
              <a:endCxn id="7" idx="1"/>
            </p:cNvCxnSpPr>
            <p:nvPr/>
          </p:nvCxnSpPr>
          <p:spPr>
            <a:xfrm>
              <a:off x="2344194" y="3500115"/>
              <a:ext cx="1267686" cy="2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0A5251D-9421-2030-1905-795CC510DAF8}"/>
                </a:ext>
              </a:extLst>
            </p:cNvPr>
            <p:cNvCxnSpPr/>
            <p:nvPr/>
          </p:nvCxnSpPr>
          <p:spPr>
            <a:xfrm>
              <a:off x="5532120" y="3500116"/>
              <a:ext cx="1267687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5180F-2E5B-5B25-77F4-1F62C9612845}"/>
                </a:ext>
              </a:extLst>
            </p:cNvPr>
            <p:cNvSpPr/>
            <p:nvPr/>
          </p:nvSpPr>
          <p:spPr>
            <a:xfrm>
              <a:off x="6799806" y="3140887"/>
              <a:ext cx="1828800" cy="7184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Reduction in variables to improve interpretation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77731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1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Feature Selection Algorithm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A4736F-1EF9-09F0-5145-9AB37B5FE409}"/>
              </a:ext>
            </a:extLst>
          </p:cNvPr>
          <p:cNvSpPr txBox="1">
            <a:spLocks/>
          </p:cNvSpPr>
          <p:nvPr/>
        </p:nvSpPr>
        <p:spPr>
          <a:xfrm>
            <a:off x="725850" y="1761144"/>
            <a:ext cx="7688700" cy="44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b="1" dirty="0"/>
              <a:t>Main Algorithm:	</a:t>
            </a:r>
            <a:r>
              <a:rPr lang="en-US" dirty="0"/>
              <a:t>Stepwise logistic regression utilizing AIC as the performance metric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A3716-4CFE-14C5-5FD0-C5F153CDF0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37929" y="2191767"/>
            <a:ext cx="6064542" cy="29517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C5E162-E10C-B2A3-005B-B90338E85659}"/>
              </a:ext>
            </a:extLst>
          </p:cNvPr>
          <p:cNvCxnSpPr>
            <a:cxnSpLocks/>
          </p:cNvCxnSpPr>
          <p:nvPr/>
        </p:nvCxnSpPr>
        <p:spPr>
          <a:xfrm flipH="1">
            <a:off x="3573359" y="3667633"/>
            <a:ext cx="312057" cy="352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7C22EA1-6967-CFF8-9BB1-0326FB8FCE1D}"/>
              </a:ext>
            </a:extLst>
          </p:cNvPr>
          <p:cNvSpPr txBox="1">
            <a:spLocks/>
          </p:cNvSpPr>
          <p:nvPr/>
        </p:nvSpPr>
        <p:spPr>
          <a:xfrm>
            <a:off x="3603171" y="3108129"/>
            <a:ext cx="2677886" cy="65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>
                <a:solidFill>
                  <a:schemeClr val="accent3"/>
                </a:solidFill>
              </a:rPr>
              <a:t>Diminishing returns are found after the 5</a:t>
            </a:r>
            <a:r>
              <a:rPr lang="en-US" baseline="30000" dirty="0">
                <a:solidFill>
                  <a:schemeClr val="accent3"/>
                </a:solidFill>
              </a:rPr>
              <a:t>th</a:t>
            </a:r>
            <a:r>
              <a:rPr lang="en-US" dirty="0">
                <a:solidFill>
                  <a:schemeClr val="accent3"/>
                </a:solidFill>
              </a:rPr>
              <a:t> variable is included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6369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1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Model Performance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4AB027-E888-2C3E-8C1E-4D6BB2527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842689"/>
              </p:ext>
            </p:extLst>
          </p:nvPr>
        </p:nvGraphicFramePr>
        <p:xfrm>
          <a:off x="725850" y="1761144"/>
          <a:ext cx="4064000" cy="3039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4211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4557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25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15,485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49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1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37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16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42458"/>
                  </a:ext>
                </a:extLst>
              </a:tr>
              <a:tr h="443203">
                <a:tc>
                  <a:txBody>
                    <a:bodyPr/>
                    <a:lstStyle/>
                    <a:p>
                      <a:r>
                        <a:rPr lang="en-US" dirty="0"/>
                        <a:t>NPV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AUROC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069719"/>
                  </a:ext>
                </a:extLst>
              </a:tr>
            </a:tbl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B69DD76-C768-A0C3-81CB-B2E581EF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57" y="1446514"/>
            <a:ext cx="3962400" cy="3378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445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1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Model Interpretation and Inference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A4736F-1EF9-09F0-5145-9AB37B5FE409}"/>
              </a:ext>
            </a:extLst>
          </p:cNvPr>
          <p:cNvSpPr txBox="1">
            <a:spLocks/>
          </p:cNvSpPr>
          <p:nvPr/>
        </p:nvSpPr>
        <p:spPr>
          <a:xfrm>
            <a:off x="725850" y="1761143"/>
            <a:ext cx="6561069" cy="319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u="sng" dirty="0"/>
              <a:t>Note:	All variables in the model were noted to have statistical significance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Relative to past failures, previous successful outcomes were associated with a ~1,000% increase in the odds of having another success</a:t>
            </a:r>
            <a:r>
              <a:rPr lang="en-US" baseline="30000" dirty="0"/>
              <a:t>1</a:t>
            </a:r>
          </a:p>
          <a:p>
            <a:endParaRPr lang="en-US" dirty="0"/>
          </a:p>
          <a:p>
            <a:r>
              <a:rPr lang="en-US" dirty="0"/>
              <a:t>Relative to April, the month of March is particularly successful having an ~350% increase in the odds of having success</a:t>
            </a:r>
            <a:r>
              <a:rPr lang="en-US" baseline="30000" dirty="0"/>
              <a:t>1</a:t>
            </a:r>
            <a:endParaRPr lang="en-US" dirty="0"/>
          </a:p>
          <a:p>
            <a:endParaRPr lang="en-US" dirty="0"/>
          </a:p>
          <a:p>
            <a:r>
              <a:rPr lang="en-US" dirty="0"/>
              <a:t>Relative to calling on a client’s cell phones, calling their telephone was associated with a ~20% reduction in the odds of having success</a:t>
            </a:r>
            <a:r>
              <a:rPr lang="en-US" baseline="30000" dirty="0"/>
              <a:t>1</a:t>
            </a:r>
            <a:endParaRPr lang="en-US" dirty="0"/>
          </a:p>
          <a:p>
            <a:endParaRPr lang="en-US" dirty="0"/>
          </a:p>
          <a:p>
            <a:r>
              <a:rPr lang="en-US" dirty="0"/>
              <a:t>Relative to those clients without housing loans, having a housing loan was associated with a ~60% reduction in the odds of having success</a:t>
            </a:r>
            <a:r>
              <a:rPr lang="en-US" baseline="30000" dirty="0"/>
              <a:t>1</a:t>
            </a:r>
          </a:p>
          <a:p>
            <a:pPr marL="146050" indent="0">
              <a:buNone/>
            </a:pPr>
            <a:endParaRPr lang="en-US" baseline="30000" dirty="0"/>
          </a:p>
          <a:p>
            <a:pPr marL="146050" indent="0">
              <a:buNone/>
            </a:pPr>
            <a:r>
              <a:rPr lang="en-US" baseline="30000" dirty="0"/>
              <a:t>1 Holding all other variables fixed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CB3B1-F276-F041-C9D7-5485DDB0D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919" y="0"/>
            <a:ext cx="1602557" cy="51546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055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1293836" y="2303219"/>
            <a:ext cx="32004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6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308150" y="2628719"/>
            <a:ext cx="32004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Exploratory Data Analysis (EDA)</a:t>
            </a:r>
            <a:endParaRPr sz="16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293836" y="2954219"/>
            <a:ext cx="32004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</a:rPr>
              <a:t>Objective 1 Results</a:t>
            </a:r>
            <a:endParaRPr sz="16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186;p19">
            <a:extLst>
              <a:ext uri="{FF2B5EF4-FFF2-40B4-BE49-F238E27FC236}">
                <a16:creationId xmlns:a16="http://schemas.microsoft.com/office/drawing/2014/main" id="{125EAB59-E379-1C72-48C4-2ADA045C9068}"/>
              </a:ext>
            </a:extLst>
          </p:cNvPr>
          <p:cNvSpPr txBox="1"/>
          <p:nvPr/>
        </p:nvSpPr>
        <p:spPr>
          <a:xfrm>
            <a:off x="1308151" y="3279719"/>
            <a:ext cx="296010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</a:rPr>
              <a:t>Objective 2 Results</a:t>
            </a:r>
          </a:p>
        </p:txBody>
      </p:sp>
      <p:sp>
        <p:nvSpPr>
          <p:cNvPr id="3" name="Google Shape;186;p19">
            <a:extLst>
              <a:ext uri="{FF2B5EF4-FFF2-40B4-BE49-F238E27FC236}">
                <a16:creationId xmlns:a16="http://schemas.microsoft.com/office/drawing/2014/main" id="{F0367B07-B0C9-4D17-D091-E541CF5DFA2F}"/>
              </a:ext>
            </a:extLst>
          </p:cNvPr>
          <p:cNvSpPr txBox="1"/>
          <p:nvPr/>
        </p:nvSpPr>
        <p:spPr>
          <a:xfrm>
            <a:off x="1283965" y="3605219"/>
            <a:ext cx="2960109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</a:rPr>
              <a:t>Concluding Remarks</a:t>
            </a:r>
          </a:p>
        </p:txBody>
      </p:sp>
      <p:pic>
        <p:nvPicPr>
          <p:cNvPr id="44" name="Video 43">
            <a:hlinkClick r:id="" action="ppaction://media"/>
            <a:extLst>
              <a:ext uri="{FF2B5EF4-FFF2-40B4-BE49-F238E27FC236}">
                <a16:creationId xmlns:a16="http://schemas.microsoft.com/office/drawing/2014/main" id="{A37D6D74-17EE-1A57-56A2-9EDCC532A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35"/>
    </mc:Choice>
    <mc:Fallback>
      <p:transition spd="slow" advTm="2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AB8-4CAC-56EE-6EF0-25499C3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2684897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2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Recapping the Primary Goal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A4736F-1EF9-09F0-5145-9AB37B5FE409}"/>
              </a:ext>
            </a:extLst>
          </p:cNvPr>
          <p:cNvSpPr txBox="1">
            <a:spLocks/>
          </p:cNvSpPr>
          <p:nvPr/>
        </p:nvSpPr>
        <p:spPr>
          <a:xfrm>
            <a:off x="355903" y="1761142"/>
            <a:ext cx="2347834" cy="244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b="1" dirty="0"/>
              <a:t>Primary goal: </a:t>
            </a:r>
            <a:r>
              <a:rPr lang="en-US" dirty="0"/>
              <a:t>Build 3 additional classification models to better gain inference on what leads to successfully signing clients to new term deposits and compare to simple model previously discussed</a:t>
            </a:r>
          </a:p>
          <a:p>
            <a:pPr marL="146050" indent="0">
              <a:buNone/>
            </a:pPr>
            <a:r>
              <a:rPr lang="en-US" dirty="0"/>
              <a:t>	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086172-863D-0122-3B4E-BDAC5312F326}"/>
              </a:ext>
            </a:extLst>
          </p:cNvPr>
          <p:cNvSpPr/>
          <p:nvPr/>
        </p:nvSpPr>
        <p:spPr>
          <a:xfrm>
            <a:off x="2911577" y="2571750"/>
            <a:ext cx="1868263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Logistic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4B9AC-78E7-7ABF-9BE3-F3394203712C}"/>
              </a:ext>
            </a:extLst>
          </p:cNvPr>
          <p:cNvSpPr/>
          <p:nvPr/>
        </p:nvSpPr>
        <p:spPr>
          <a:xfrm>
            <a:off x="5989358" y="740624"/>
            <a:ext cx="1977887" cy="6758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Higher Complexity Logistic Regression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103C9-78E6-75D0-9972-8CA4121A8696}"/>
              </a:ext>
            </a:extLst>
          </p:cNvPr>
          <p:cNvSpPr/>
          <p:nvPr/>
        </p:nvSpPr>
        <p:spPr>
          <a:xfrm>
            <a:off x="6129653" y="1760090"/>
            <a:ext cx="1749287" cy="4709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LDA/QDA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83E721-934A-7F97-F1C5-1EFCAF49CF31}"/>
              </a:ext>
            </a:extLst>
          </p:cNvPr>
          <p:cNvSpPr/>
          <p:nvPr/>
        </p:nvSpPr>
        <p:spPr>
          <a:xfrm>
            <a:off x="6101826" y="2494010"/>
            <a:ext cx="1749287" cy="4709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KNN Model </a:t>
            </a:r>
          </a:p>
          <a:p>
            <a:pPr algn="ctr"/>
            <a:r>
              <a:rPr lang="en-US" dirty="0"/>
              <a:t>(Non-Parametric)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16CC17-0DAA-CF95-C9CA-DF1CECD8F6FD}"/>
              </a:ext>
            </a:extLst>
          </p:cNvPr>
          <p:cNvSpPr/>
          <p:nvPr/>
        </p:nvSpPr>
        <p:spPr>
          <a:xfrm>
            <a:off x="6042337" y="4049008"/>
            <a:ext cx="1868263" cy="7354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 eXtreme Gradient Boosting Model </a:t>
            </a:r>
          </a:p>
          <a:p>
            <a:pPr algn="ctr"/>
            <a:r>
              <a:rPr lang="en-US" dirty="0"/>
              <a:t>(Non-Parametric)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E3533E-252A-5203-89EA-2D6F6917FFFD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779840" y="1483788"/>
            <a:ext cx="1361107" cy="145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924452-EBDE-3FB0-3BDB-326FFA4AF5F0}"/>
              </a:ext>
            </a:extLst>
          </p:cNvPr>
          <p:cNvCxnSpPr>
            <a:cxnSpLocks/>
          </p:cNvCxnSpPr>
          <p:nvPr/>
        </p:nvCxnSpPr>
        <p:spPr>
          <a:xfrm flipV="1">
            <a:off x="4801152" y="2150869"/>
            <a:ext cx="1241185" cy="79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3540D7-E856-7607-A232-0BAD8FDB6969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4779840" y="2729471"/>
            <a:ext cx="1321986" cy="210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B69205-172E-1187-7805-065C3467D5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740719" y="2891266"/>
            <a:ext cx="1221824" cy="650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B448C-A29E-C37B-FACB-37DB40F069ED}"/>
              </a:ext>
            </a:extLst>
          </p:cNvPr>
          <p:cNvSpPr/>
          <p:nvPr/>
        </p:nvSpPr>
        <p:spPr>
          <a:xfrm>
            <a:off x="5962543" y="3243457"/>
            <a:ext cx="2027852" cy="597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 Random Forest Model </a:t>
            </a:r>
          </a:p>
          <a:p>
            <a:pPr algn="ctr"/>
            <a:r>
              <a:rPr lang="en-US" dirty="0"/>
              <a:t>(Non-Parametric)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AC86BB-CAFD-B33D-F3AC-46BDB6104B5E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4779840" y="2939498"/>
            <a:ext cx="1262497" cy="147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4865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443" y="441519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2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1. Higher Complexity Logistic Regression Model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EDA: Loess Plots for Duration</a:t>
            </a:r>
          </a:p>
          <a:p>
            <a:pPr marL="14605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A4736F-1EF9-09F0-5145-9AB37B5FE409}"/>
              </a:ext>
            </a:extLst>
          </p:cNvPr>
          <p:cNvSpPr txBox="1">
            <a:spLocks/>
          </p:cNvSpPr>
          <p:nvPr/>
        </p:nvSpPr>
        <p:spPr>
          <a:xfrm>
            <a:off x="725850" y="1761143"/>
            <a:ext cx="7688700" cy="111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8CA08-3452-56B6-3BC4-65991832A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43" y="1761143"/>
            <a:ext cx="2753647" cy="1699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EF7C4-762C-1145-DD80-7827D9A32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497" y="1761142"/>
            <a:ext cx="2753646" cy="1699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E1D54-81AD-E490-EC86-9FB342FE2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43" y="3498339"/>
            <a:ext cx="2665770" cy="1645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8FD7CC-3226-C8C1-00B4-6F5174939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8492" y="3498339"/>
            <a:ext cx="2665770" cy="16451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629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443" y="441519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2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1. Higher Complexity Logistic Regression Model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EDA: Box Plots for Duration</a:t>
            </a:r>
          </a:p>
          <a:p>
            <a:pPr marL="14605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A4736F-1EF9-09F0-5145-9AB37B5FE409}"/>
              </a:ext>
            </a:extLst>
          </p:cNvPr>
          <p:cNvSpPr txBox="1">
            <a:spLocks/>
          </p:cNvSpPr>
          <p:nvPr/>
        </p:nvSpPr>
        <p:spPr>
          <a:xfrm>
            <a:off x="725850" y="1761143"/>
            <a:ext cx="7688700" cy="111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B0D08-163E-1278-6032-296F259A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4" y="1521683"/>
            <a:ext cx="2743292" cy="1693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10284-C3D0-AA3D-7DB1-081CC73D6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147" y="1521683"/>
            <a:ext cx="2743291" cy="1693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55F49D-83EF-0B9C-EFB1-7A432C902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68" y="3260450"/>
            <a:ext cx="2615988" cy="1614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2083F-6790-2F6E-2C35-17A28E993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768" y="3247279"/>
            <a:ext cx="2658670" cy="1640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40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443" y="441519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2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1. Higher Complexity Logistic Regression Model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EDA: Box Plots for log(Balance)</a:t>
            </a:r>
          </a:p>
          <a:p>
            <a:pPr marL="14605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A4736F-1EF9-09F0-5145-9AB37B5FE409}"/>
              </a:ext>
            </a:extLst>
          </p:cNvPr>
          <p:cNvSpPr txBox="1">
            <a:spLocks/>
          </p:cNvSpPr>
          <p:nvPr/>
        </p:nvSpPr>
        <p:spPr>
          <a:xfrm>
            <a:off x="725850" y="1761143"/>
            <a:ext cx="7688700" cy="111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B0D08-163E-1278-6032-296F259A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4" y="1521683"/>
            <a:ext cx="2743292" cy="1693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10284-C3D0-AA3D-7DB1-081CC73D6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147" y="1521683"/>
            <a:ext cx="2743291" cy="1693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55F49D-83EF-0B9C-EFB1-7A432C902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68" y="3260450"/>
            <a:ext cx="2615988" cy="1614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62083F-6790-2F6E-2C35-17A28E993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768" y="3247279"/>
            <a:ext cx="2658670" cy="1640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477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2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1. Higher Complexity Logistic Regression Model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Model Performance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4AB027-E888-2C3E-8C1E-4D6BB2527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09126"/>
              </p:ext>
            </p:extLst>
          </p:nvPr>
        </p:nvGraphicFramePr>
        <p:xfrm>
          <a:off x="725850" y="1761144"/>
          <a:ext cx="4064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4211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4557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25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14080.66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49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1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37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16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42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AUROC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06971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4917740-2CE1-C737-5A58-88E543697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452" y="2065944"/>
            <a:ext cx="3982278" cy="245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F73C5-C6FC-25F6-B7E9-36F7ECAF6468}"/>
              </a:ext>
            </a:extLst>
          </p:cNvPr>
          <p:cNvSpPr txBox="1"/>
          <p:nvPr/>
        </p:nvSpPr>
        <p:spPr>
          <a:xfrm>
            <a:off x="3813835" y="2090947"/>
            <a:ext cx="10291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Lower than simple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2D83F-A0E3-B2B9-7DFB-4703C585A13D}"/>
              </a:ext>
            </a:extLst>
          </p:cNvPr>
          <p:cNvSpPr txBox="1"/>
          <p:nvPr/>
        </p:nvSpPr>
        <p:spPr>
          <a:xfrm>
            <a:off x="6467334" y="1997434"/>
            <a:ext cx="113251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ROC Curve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75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2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2. LDA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Model Performance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4AB027-E888-2C3E-8C1E-4D6BB2527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109968"/>
              </p:ext>
            </p:extLst>
          </p:nvPr>
        </p:nvGraphicFramePr>
        <p:xfrm>
          <a:off x="290152" y="1761144"/>
          <a:ext cx="4064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4211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4557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25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1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37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16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780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42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AUROC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0697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8BEE029-0E8E-158A-F4C6-A416E30D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61144"/>
            <a:ext cx="4572000" cy="2822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F0186-48F5-3B15-E63E-533E4DBF68E1}"/>
              </a:ext>
            </a:extLst>
          </p:cNvPr>
          <p:cNvSpPr txBox="1"/>
          <p:nvPr/>
        </p:nvSpPr>
        <p:spPr>
          <a:xfrm>
            <a:off x="6291743" y="1761144"/>
            <a:ext cx="113251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ROC Curve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50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2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2. QDA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Model Performance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4AB027-E888-2C3E-8C1E-4D6BB2527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566121"/>
              </p:ext>
            </p:extLst>
          </p:nvPr>
        </p:nvGraphicFramePr>
        <p:xfrm>
          <a:off x="290151" y="1898997"/>
          <a:ext cx="4064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4211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4557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25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1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37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16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73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42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AUROC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06971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1AFFDB8-5F4E-77F8-D45F-552FEB9BE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98997"/>
            <a:ext cx="4536385" cy="28003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20D124-676E-6B81-37F2-9801558FF72B}"/>
              </a:ext>
            </a:extLst>
          </p:cNvPr>
          <p:cNvSpPr txBox="1"/>
          <p:nvPr/>
        </p:nvSpPr>
        <p:spPr>
          <a:xfrm>
            <a:off x="3453020" y="87461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QDA does not perform very well here. The optimal threshold was 0 which returns </a:t>
            </a:r>
            <a:r>
              <a:rPr lang="en-US" dirty="0" err="1"/>
              <a:t>NaN’s</a:t>
            </a:r>
            <a:r>
              <a:rPr lang="en-US" dirty="0"/>
              <a:t> in certain performance metrics.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44887-45BE-17BE-9909-362188BA3B69}"/>
              </a:ext>
            </a:extLst>
          </p:cNvPr>
          <p:cNvSpPr txBox="1"/>
          <p:nvPr/>
        </p:nvSpPr>
        <p:spPr>
          <a:xfrm>
            <a:off x="6273935" y="1909012"/>
            <a:ext cx="113251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ROC Curve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4139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2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2. KNN Model (Non-Parametric)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Model Performance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4AB027-E888-2C3E-8C1E-4D6BB2527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431765"/>
              </p:ext>
            </p:extLst>
          </p:nvPr>
        </p:nvGraphicFramePr>
        <p:xfrm>
          <a:off x="725850" y="1761144"/>
          <a:ext cx="4064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4211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4557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25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1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37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16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Prevalence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9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42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AUROC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0697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EA10C3A-1C31-1BCD-4890-66EFEC01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87" y="2008282"/>
            <a:ext cx="4117588" cy="2541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EB185E-7089-26C1-CBA1-8D2EE9848B74}"/>
              </a:ext>
            </a:extLst>
          </p:cNvPr>
          <p:cNvSpPr txBox="1"/>
          <p:nvPr/>
        </p:nvSpPr>
        <p:spPr>
          <a:xfrm>
            <a:off x="6467334" y="1997434"/>
            <a:ext cx="113251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ROC Curve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4478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2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4. Random Forest Model (Non-Parametric)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Model Performance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4AB027-E888-2C3E-8C1E-4D6BB2527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132313"/>
              </p:ext>
            </p:extLst>
          </p:nvPr>
        </p:nvGraphicFramePr>
        <p:xfrm>
          <a:off x="725850" y="1761144"/>
          <a:ext cx="4064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4211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4557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25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1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37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16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40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42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AUROC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0697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91B4BA-2879-5EA6-8154-51C2477B5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208" y="2030595"/>
            <a:ext cx="3933963" cy="2427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73826-631B-7061-BBB8-56B30C5B7C20}"/>
              </a:ext>
            </a:extLst>
          </p:cNvPr>
          <p:cNvSpPr txBox="1"/>
          <p:nvPr/>
        </p:nvSpPr>
        <p:spPr>
          <a:xfrm>
            <a:off x="6467334" y="1997434"/>
            <a:ext cx="113251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ROC Curve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7629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Introduction</a:t>
            </a:r>
            <a:endParaRPr sz="1200" dirty="0"/>
          </a:p>
        </p:txBody>
      </p:sp>
      <p:sp>
        <p:nvSpPr>
          <p:cNvPr id="219" name="Google Shape;219;p22"/>
          <p:cNvSpPr txBox="1">
            <a:spLocks noGrp="1"/>
          </p:cNvSpPr>
          <p:nvPr>
            <p:ph type="body" idx="4294967295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i="1" dirty="0">
                <a:solidFill>
                  <a:srgbClr val="FFFFFF"/>
                </a:solidFill>
              </a:rPr>
              <a:t>“Given a large data set containing term deposit marketing success, can we better understand what affects the success rate and how to better predict it?”</a:t>
            </a:r>
            <a:endParaRPr sz="3000" i="1" dirty="0">
              <a:solidFill>
                <a:srgbClr val="FFFFFF"/>
              </a:solidFill>
            </a:endParaRPr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E9C57C05-D594-6FB3-36E1-F5265BB41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48"/>
    </mc:Choice>
    <mc:Fallback>
      <p:transition spd="slow" advTm="14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2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2. eXtreme Gradient Boosting Model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Model Performance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4AB027-E888-2C3E-8C1E-4D6BB2527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97651"/>
              </p:ext>
            </p:extLst>
          </p:nvPr>
        </p:nvGraphicFramePr>
        <p:xfrm>
          <a:off x="725850" y="1761144"/>
          <a:ext cx="4064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42111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4557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25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1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37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16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0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42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AUROC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0.9333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06971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4917740-2CE1-C737-5A58-88E543697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452" y="2065944"/>
            <a:ext cx="3982278" cy="2457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FCD676-B744-95D1-AFFE-F1E839B33462}"/>
              </a:ext>
            </a:extLst>
          </p:cNvPr>
          <p:cNvSpPr txBox="1"/>
          <p:nvPr/>
        </p:nvSpPr>
        <p:spPr>
          <a:xfrm>
            <a:off x="6467334" y="1997434"/>
            <a:ext cx="113251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ROC Curve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612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443" y="441519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Objective 2</a:t>
            </a:r>
          </a:p>
          <a:p>
            <a:pPr marL="146050" indent="0"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aleway"/>
                <a:sym typeface="Raleway"/>
              </a:rPr>
              <a:t>Conclusion: Best Model Performance</a:t>
            </a:r>
          </a:p>
          <a:p>
            <a:pPr marL="14605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A4736F-1EF9-09F0-5145-9AB37B5FE409}"/>
              </a:ext>
            </a:extLst>
          </p:cNvPr>
          <p:cNvSpPr txBox="1">
            <a:spLocks/>
          </p:cNvSpPr>
          <p:nvPr/>
        </p:nvSpPr>
        <p:spPr>
          <a:xfrm>
            <a:off x="725850" y="1761143"/>
            <a:ext cx="7688700" cy="111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9587D79-8223-4E1A-232F-F9310F0A9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463273"/>
              </p:ext>
            </p:extLst>
          </p:nvPr>
        </p:nvGraphicFramePr>
        <p:xfrm>
          <a:off x="725850" y="1475919"/>
          <a:ext cx="7688701" cy="348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610">
                  <a:extLst>
                    <a:ext uri="{9D8B030D-6E8A-4147-A177-3AD203B41FA5}">
                      <a16:colId xmlns:a16="http://schemas.microsoft.com/office/drawing/2014/main" val="2004211147"/>
                    </a:ext>
                  </a:extLst>
                </a:gridCol>
                <a:gridCol w="1261980">
                  <a:extLst>
                    <a:ext uri="{9D8B030D-6E8A-4147-A177-3AD203B41FA5}">
                      <a16:colId xmlns:a16="http://schemas.microsoft.com/office/drawing/2014/main" val="963812349"/>
                    </a:ext>
                  </a:extLst>
                </a:gridCol>
                <a:gridCol w="1082180">
                  <a:extLst>
                    <a:ext uri="{9D8B030D-6E8A-4147-A177-3AD203B41FA5}">
                      <a16:colId xmlns:a16="http://schemas.microsoft.com/office/drawing/2014/main" val="358888845"/>
                    </a:ext>
                  </a:extLst>
                </a:gridCol>
                <a:gridCol w="1132514">
                  <a:extLst>
                    <a:ext uri="{9D8B030D-6E8A-4147-A177-3AD203B41FA5}">
                      <a16:colId xmlns:a16="http://schemas.microsoft.com/office/drawing/2014/main" val="1896797492"/>
                    </a:ext>
                  </a:extLst>
                </a:gridCol>
                <a:gridCol w="771787">
                  <a:extLst>
                    <a:ext uri="{9D8B030D-6E8A-4147-A177-3AD203B41FA5}">
                      <a16:colId xmlns:a16="http://schemas.microsoft.com/office/drawing/2014/main" val="265335568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4136275059"/>
                    </a:ext>
                  </a:extLst>
                </a:gridCol>
                <a:gridCol w="1044621">
                  <a:extLst>
                    <a:ext uri="{9D8B030D-6E8A-4147-A177-3AD203B41FA5}">
                      <a16:colId xmlns:a16="http://schemas.microsoft.com/office/drawing/2014/main" val="2024557235"/>
                    </a:ext>
                  </a:extLst>
                </a:gridCol>
              </a:tblGrid>
              <a:tr h="44461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AUROC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25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Simple Stepwise Logistic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0.9045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9876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b="0" dirty="0"/>
                        <a:t>Complex Logistic Regression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81%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88%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38%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49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1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QDA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0.838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37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0.7963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16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4245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US" b="0" dirty="0"/>
                        <a:t>eXtreme 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0.9333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984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89260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ECE9-05D5-E68B-AFAD-0CCD8E3A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300900" cy="693030"/>
          </a:xfrm>
        </p:spPr>
        <p:txBody>
          <a:bodyPr/>
          <a:lstStyle/>
          <a:p>
            <a:r>
              <a:rPr lang="en-US" dirty="0"/>
              <a:t>Specific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EC0ED-D6AB-CDDE-835B-F407B08C2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224" y="2075290"/>
            <a:ext cx="8112675" cy="2303935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Using the bank marketing dataset, build the following:</a:t>
            </a:r>
          </a:p>
          <a:p>
            <a:pPr marL="146050" indent="0">
              <a:buNone/>
            </a:pPr>
            <a:endParaRPr lang="en-US" dirty="0"/>
          </a:p>
          <a:p>
            <a:pPr marL="488950" indent="-342900">
              <a:buFont typeface="+mj-lt"/>
              <a:buAutoNum type="arabicPeriod"/>
            </a:pPr>
            <a:r>
              <a:rPr lang="en-US" u="sng" dirty="0"/>
              <a:t>A highly interpretable logistic regression model</a:t>
            </a:r>
            <a:r>
              <a:rPr lang="en-US" dirty="0"/>
              <a:t> for inference on key variables influencing term deposit subscriptions</a:t>
            </a:r>
          </a:p>
          <a:p>
            <a:pPr marL="488950" indent="-342900">
              <a:buFont typeface="+mj-lt"/>
              <a:buAutoNum type="arabicPeriod"/>
            </a:pPr>
            <a:endParaRPr lang="en-US" dirty="0"/>
          </a:p>
          <a:p>
            <a:pPr marL="488950" indent="-342900">
              <a:buFont typeface="+mj-lt"/>
              <a:buAutoNum type="arabicPeriod"/>
            </a:pPr>
            <a:r>
              <a:rPr lang="en-US" u="sng" dirty="0"/>
              <a:t>3 additional highly accurate classification models</a:t>
            </a:r>
            <a:r>
              <a:rPr lang="en-US" dirty="0"/>
              <a:t> that allow for prediction of term deposit subscriptions on future clients and prioritize prediction performance to compare to the first model</a:t>
            </a:r>
          </a:p>
          <a:p>
            <a:pPr marL="488950" indent="-342900">
              <a:buFont typeface="+mj-lt"/>
              <a:buAutoNum type="arabicPeriod"/>
            </a:pP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20" name="Video 19">
            <a:hlinkClick r:id="" action="ppaction://media"/>
            <a:extLst>
              <a:ext uri="{FF2B5EF4-FFF2-40B4-BE49-F238E27FC236}">
                <a16:creationId xmlns:a16="http://schemas.microsoft.com/office/drawing/2014/main" id="{61819D1D-C866-B2E6-2EA7-B9AE1526D31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15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80"/>
    </mc:Choice>
    <mc:Fallback>
      <p:transition spd="slow" advTm="25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AB8-4CAC-56EE-6EF0-25499C3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1584D4AB-5E6C-F773-4FAF-B7229A1B1F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9135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1"/>
    </mc:Choice>
    <mc:Fallback>
      <p:transition spd="slow" advTm="5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Exploratory Data Analysis</a:t>
            </a:r>
          </a:p>
          <a:p>
            <a:pPr marL="146050" indent="0">
              <a:buNone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aleway"/>
                <a:sym typeface="Raleway"/>
              </a:rPr>
              <a:t>Data Introduction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04E657-4BE5-25B8-2356-D368924D9209}"/>
              </a:ext>
            </a:extLst>
          </p:cNvPr>
          <p:cNvSpPr txBox="1">
            <a:spLocks/>
          </p:cNvSpPr>
          <p:nvPr/>
        </p:nvSpPr>
        <p:spPr>
          <a:xfrm>
            <a:off x="725850" y="1638877"/>
            <a:ext cx="3573676" cy="855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b="1" dirty="0"/>
              <a:t>Key variable of interest:    </a:t>
            </a:r>
            <a:r>
              <a:rPr lang="en-US" dirty="0"/>
              <a:t>Whether the client subscribed to a term deposit (Yes/No)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CCA56F0-CD06-218B-C9BB-3D53B120BCE1}"/>
              </a:ext>
            </a:extLst>
          </p:cNvPr>
          <p:cNvSpPr txBox="1">
            <a:spLocks/>
          </p:cNvSpPr>
          <p:nvPr/>
        </p:nvSpPr>
        <p:spPr>
          <a:xfrm>
            <a:off x="5062698" y="1664187"/>
            <a:ext cx="2592279" cy="40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>
                <a:solidFill>
                  <a:schemeClr val="accent3"/>
                </a:solidFill>
              </a:rPr>
              <a:t>The data is highly unbalanced with a success rate of ~12%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F91936-D43D-97C6-509E-5B9D31982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83" y="2372265"/>
            <a:ext cx="4338571" cy="26775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90C63-1B22-FDCF-707E-A42584FC44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690" r="14473"/>
          <a:stretch/>
        </p:blipFill>
        <p:spPr>
          <a:xfrm>
            <a:off x="4915219" y="2372265"/>
            <a:ext cx="3224308" cy="2771235"/>
          </a:xfrm>
          <a:prstGeom prst="rect">
            <a:avLst/>
          </a:prstGeom>
        </p:spPr>
      </p:pic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64AF15A9-20CE-1CCA-987F-2E8B352F9B2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067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84"/>
    </mc:Choice>
    <mc:Fallback>
      <p:transition spd="slow" advTm="26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Exploratory Data Analysis</a:t>
            </a:r>
          </a:p>
          <a:p>
            <a:pPr marL="146050" indent="0">
              <a:buNone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aleway"/>
                <a:sym typeface="Raleway"/>
              </a:rPr>
              <a:t>Data Introduction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B13F08B-AEE4-4C95-21B6-8DF753ECA5AD}"/>
              </a:ext>
            </a:extLst>
          </p:cNvPr>
          <p:cNvSpPr txBox="1">
            <a:spLocks/>
          </p:cNvSpPr>
          <p:nvPr/>
        </p:nvSpPr>
        <p:spPr>
          <a:xfrm>
            <a:off x="3637629" y="1612764"/>
            <a:ext cx="3842158" cy="81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b="1" dirty="0"/>
              <a:t>Variable count:</a:t>
            </a:r>
            <a:r>
              <a:rPr lang="en-US" dirty="0"/>
              <a:t>		18</a:t>
            </a:r>
          </a:p>
          <a:p>
            <a:pPr marL="146050" indent="0">
              <a:buFont typeface="Lato"/>
              <a:buNone/>
            </a:pPr>
            <a:r>
              <a:rPr lang="en-US" b="1" dirty="0"/>
              <a:t>Numerical predictors:		</a:t>
            </a:r>
            <a:r>
              <a:rPr lang="en-US" dirty="0"/>
              <a:t>7</a:t>
            </a:r>
          </a:p>
          <a:p>
            <a:pPr marL="146050" indent="0">
              <a:buFont typeface="Lato"/>
              <a:buNone/>
            </a:pPr>
            <a:r>
              <a:rPr lang="en-US" b="1" dirty="0"/>
              <a:t>Categorical predictors:		</a:t>
            </a:r>
            <a:r>
              <a:rPr lang="en-US" dirty="0"/>
              <a:t>10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0C2E26-B0DA-FFA0-354A-1828785E7CA8}"/>
              </a:ext>
            </a:extLst>
          </p:cNvPr>
          <p:cNvSpPr txBox="1">
            <a:spLocks/>
          </p:cNvSpPr>
          <p:nvPr/>
        </p:nvSpPr>
        <p:spPr>
          <a:xfrm>
            <a:off x="-601977" y="1709539"/>
            <a:ext cx="4620168" cy="40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 algn="ctr">
              <a:buNone/>
            </a:pPr>
            <a:r>
              <a:rPr lang="en-US" dirty="0">
                <a:solidFill>
                  <a:schemeClr val="accent3"/>
                </a:solidFill>
              </a:rPr>
              <a:t>No missing data was found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D10EE-EA8F-F7FE-3B62-CC556FA6A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730" y="2345381"/>
            <a:ext cx="817455" cy="847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2F230-CD31-416D-0C39-53D3E03A1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749" y="4027427"/>
            <a:ext cx="821769" cy="834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EE9C77-AB39-8C29-977B-BB6EB129BA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803" y="3223102"/>
            <a:ext cx="815126" cy="847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2ADFBE-BECD-1A0F-38A8-26ACC6C87B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028" y="3179696"/>
            <a:ext cx="924798" cy="847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DA193F-5561-D92B-C57C-69C1E87BD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6020" y="3207728"/>
            <a:ext cx="813535" cy="8196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BCEF21-23E1-A659-7882-3B985FCE15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9346" y="4114239"/>
            <a:ext cx="737523" cy="7866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A2125A-6A1B-EDC8-B83D-42E1F5DDE2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378" y="4114239"/>
            <a:ext cx="853448" cy="7475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6EFDA4-1806-D924-D1F1-693805D32C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8905" y="3472662"/>
            <a:ext cx="998350" cy="9210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194FDA-8654-0A27-47A1-FD09F7D908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7629" y="4219276"/>
            <a:ext cx="936151" cy="5766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8F49F0-0183-1348-0114-8A16DC494B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25484" y="2788619"/>
            <a:ext cx="965192" cy="6434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5BD391-0E0F-51C6-FECB-1EE1D14A88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0258" y="4335362"/>
            <a:ext cx="736671" cy="4320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09A20C-F99B-7B8D-EA5D-E6D1229224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60035" y="3818180"/>
            <a:ext cx="665764" cy="3814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DC92F5-FD7D-A33A-B1E4-C3F4D9A9BD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2097" y="3851874"/>
            <a:ext cx="624832" cy="3814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10DB4F-BA7B-EE65-EC43-578C2965B1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91422" y="4228480"/>
            <a:ext cx="933327" cy="5627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1A68DD-33F6-BA92-7FFF-7A146DEE66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92275" y="2682236"/>
            <a:ext cx="1011175" cy="10948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2B7A585-BF85-322F-F8B0-DB34762F3D0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21212" y="3603561"/>
            <a:ext cx="816392" cy="596095"/>
          </a:xfrm>
          <a:prstGeom prst="rect">
            <a:avLst/>
          </a:prstGeom>
        </p:spPr>
      </p:pic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704C5F0-AF40-4B5C-9C6C-D48F050A59D2}"/>
              </a:ext>
            </a:extLst>
          </p:cNvPr>
          <p:cNvSpPr txBox="1">
            <a:spLocks/>
          </p:cNvSpPr>
          <p:nvPr/>
        </p:nvSpPr>
        <p:spPr>
          <a:xfrm>
            <a:off x="562062" y="2418153"/>
            <a:ext cx="1225536" cy="5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 algn="ctr">
              <a:buNone/>
            </a:pPr>
            <a:r>
              <a:rPr lang="en-US" b="1" dirty="0">
                <a:solidFill>
                  <a:schemeClr val="bg2"/>
                </a:solidFill>
              </a:rPr>
              <a:t>Numerical Variables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F24FB0-985F-98A9-7DA1-3B669E369D74}"/>
              </a:ext>
            </a:extLst>
          </p:cNvPr>
          <p:cNvSpPr/>
          <p:nvPr/>
        </p:nvSpPr>
        <p:spPr>
          <a:xfrm>
            <a:off x="159391" y="2212719"/>
            <a:ext cx="3061823" cy="28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B78E4ED-D1F3-FEE9-72DB-99394469C0B1}"/>
              </a:ext>
            </a:extLst>
          </p:cNvPr>
          <p:cNvSpPr txBox="1">
            <a:spLocks/>
          </p:cNvSpPr>
          <p:nvPr/>
        </p:nvSpPr>
        <p:spPr>
          <a:xfrm>
            <a:off x="3720181" y="2838343"/>
            <a:ext cx="1225536" cy="5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 algn="ctr">
              <a:buNone/>
            </a:pPr>
            <a:r>
              <a:rPr lang="en-US" b="1" dirty="0">
                <a:solidFill>
                  <a:schemeClr val="bg2"/>
                </a:solidFill>
              </a:rPr>
              <a:t>Categorical Variables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7DAFA1-D297-D676-BCA0-9C449C1CDB59}"/>
              </a:ext>
            </a:extLst>
          </p:cNvPr>
          <p:cNvSpPr/>
          <p:nvPr/>
        </p:nvSpPr>
        <p:spPr>
          <a:xfrm>
            <a:off x="3637629" y="2682235"/>
            <a:ext cx="3635626" cy="22063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35E6E-1314-3950-ACBB-453EE4A48BE8}"/>
              </a:ext>
            </a:extLst>
          </p:cNvPr>
          <p:cNvSpPr txBox="1">
            <a:spLocks/>
          </p:cNvSpPr>
          <p:nvPr/>
        </p:nvSpPr>
        <p:spPr>
          <a:xfrm>
            <a:off x="3623885" y="1311730"/>
            <a:ext cx="3842158" cy="301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b="1" dirty="0"/>
              <a:t>Total rows:</a:t>
            </a:r>
            <a:r>
              <a:rPr lang="en-US" dirty="0"/>
              <a:t>		45,211</a:t>
            </a:r>
          </a:p>
          <a:p>
            <a:pPr marL="146050" indent="0">
              <a:buFont typeface="Lato"/>
              <a:buNone/>
            </a:pPr>
            <a:endParaRPr lang="en-US" dirty="0"/>
          </a:p>
        </p:txBody>
      </p:sp>
      <p:pic>
        <p:nvPicPr>
          <p:cNvPr id="80" name="Video 79">
            <a:hlinkClick r:id="" action="ppaction://media"/>
            <a:extLst>
              <a:ext uri="{FF2B5EF4-FFF2-40B4-BE49-F238E27FC236}">
                <a16:creationId xmlns:a16="http://schemas.microsoft.com/office/drawing/2014/main" id="{A8C329D1-9B1A-DA1A-146F-3AE3252DFE3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22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695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72"/>
    </mc:Choice>
    <mc:Fallback>
      <p:transition spd="slow" advTm="25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8" grpId="0"/>
      <p:bldP spid="39" grpId="0" animBg="1"/>
      <p:bldP spid="40" grpId="0"/>
      <p:bldP spid="41" grpId="0" animBg="1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Exploratory Data Analysis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Relationship between Previous Outcome and Term Deposit Subscriptions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B13F08B-AEE4-4C95-21B6-8DF753ECA5AD}"/>
              </a:ext>
            </a:extLst>
          </p:cNvPr>
          <p:cNvSpPr txBox="1">
            <a:spLocks/>
          </p:cNvSpPr>
          <p:nvPr/>
        </p:nvSpPr>
        <p:spPr>
          <a:xfrm>
            <a:off x="364313" y="1689603"/>
            <a:ext cx="3367978" cy="33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b="1" dirty="0"/>
              <a:t>Previous Outcome</a:t>
            </a:r>
            <a:r>
              <a:rPr lang="en-US" dirty="0"/>
              <a:t>: Outcome of the previous marketing campaign</a:t>
            </a:r>
          </a:p>
          <a:p>
            <a:endParaRPr lang="en-US" dirty="0"/>
          </a:p>
          <a:p>
            <a:r>
              <a:rPr lang="en-US" dirty="0"/>
              <a:t>The “success” category in Previous outcome is significantly more likely to have another success </a:t>
            </a:r>
          </a:p>
          <a:p>
            <a:pPr lvl="1"/>
            <a:r>
              <a:rPr lang="en-US" dirty="0"/>
              <a:t>Around 65% are likely to have another success </a:t>
            </a:r>
          </a:p>
          <a:p>
            <a:r>
              <a:rPr lang="en-US" dirty="0"/>
              <a:t>Compared to the other categories which have less than 25% likely to have a success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CA1BE-4C1B-E253-6B46-329807C1B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167" y="1761144"/>
            <a:ext cx="4948833" cy="30541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D18BB-63B2-4E69-C00E-BCC1A30FBD8A}"/>
              </a:ext>
            </a:extLst>
          </p:cNvPr>
          <p:cNvSpPr/>
          <p:nvPr/>
        </p:nvSpPr>
        <p:spPr>
          <a:xfrm>
            <a:off x="6539948" y="2021746"/>
            <a:ext cx="974035" cy="26198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CFF2D70A-482E-3296-F853-51DA1D2A426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962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72"/>
    </mc:Choice>
    <mc:Fallback>
      <p:transition spd="slow" advTm="34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0740-DB3F-076A-A2D2-9555F51D2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726744"/>
            <a:ext cx="7688700" cy="1034400"/>
          </a:xfrm>
        </p:spPr>
        <p:txBody>
          <a:bodyPr/>
          <a:lstStyle/>
          <a:p>
            <a:pPr marL="146050" indent="0">
              <a:buNone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Raleway"/>
                <a:sym typeface="Raleway"/>
              </a:rPr>
              <a:t>Exploratory Data Analysis</a:t>
            </a:r>
          </a:p>
          <a:p>
            <a:pPr marL="14605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Relationship between Month and Term Deposit Subscriptions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B13F08B-AEE4-4C95-21B6-8DF753ECA5AD}"/>
              </a:ext>
            </a:extLst>
          </p:cNvPr>
          <p:cNvSpPr txBox="1">
            <a:spLocks/>
          </p:cNvSpPr>
          <p:nvPr/>
        </p:nvSpPr>
        <p:spPr>
          <a:xfrm>
            <a:off x="285226" y="1761143"/>
            <a:ext cx="3196205" cy="26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dirty="0"/>
              <a:t>Month seems to impact whether a client will subscribe to a term deposit 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September, October, December, and March seem to have almost half the clients subscribe to a term deposit </a:t>
            </a:r>
          </a:p>
          <a:p>
            <a:r>
              <a:rPr lang="en-US" dirty="0"/>
              <a:t>The rest of the months have less than 25% rate of subscribing to a term deposit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29ABB-3EE6-0A31-7B09-DC5F34A34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029" y="1780528"/>
            <a:ext cx="5188745" cy="32036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CABF0F-B50A-5EF9-A908-3A558B4CB435}"/>
              </a:ext>
            </a:extLst>
          </p:cNvPr>
          <p:cNvSpPr/>
          <p:nvPr/>
        </p:nvSpPr>
        <p:spPr>
          <a:xfrm>
            <a:off x="3670029" y="2012674"/>
            <a:ext cx="1846188" cy="2990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17850FFA-89BE-FABC-95E4-1257F05646E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435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1"/>
    </mc:Choice>
    <mc:Fallback>
      <p:transition spd="slow" advTm="21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7|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7|2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8|1|1.2|1.6|1.1|1.4|1.3|1.5|1.6|2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4.9|3.8|2.2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7|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7|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7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7|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7|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7|2.3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1261</Words>
  <Application>Microsoft Office PowerPoint</Application>
  <PresentationFormat>On-screen Show (16:9)</PresentationFormat>
  <Paragraphs>323</Paragraphs>
  <Slides>32</Slides>
  <Notes>32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Raleway</vt:lpstr>
      <vt:lpstr>Lato</vt:lpstr>
      <vt:lpstr>Arial</vt:lpstr>
      <vt:lpstr>Streamline</vt:lpstr>
      <vt:lpstr>Bank Marketing Analysis</vt:lpstr>
      <vt:lpstr>TOC</vt:lpstr>
      <vt:lpstr>Introduction</vt:lpstr>
      <vt:lpstr>Specific objectives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 1</vt:lpstr>
      <vt:lpstr>PowerPoint Presentation</vt:lpstr>
      <vt:lpstr>PowerPoint Presentation</vt:lpstr>
      <vt:lpstr>PowerPoint Presentation</vt:lpstr>
      <vt:lpstr>PowerPoint Presentation</vt:lpstr>
      <vt:lpstr>Objective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Consulting Proposal</dc:title>
  <cp:lastModifiedBy>Carolina Craus</cp:lastModifiedBy>
  <cp:revision>45</cp:revision>
  <dcterms:modified xsi:type="dcterms:W3CDTF">2023-04-12T22:21:49Z</dcterms:modified>
</cp:coreProperties>
</file>